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sldIdLst>
    <p:sldId id="466" r:id="rId8"/>
    <p:sldId id="471" r:id="rId9"/>
    <p:sldId id="467" r:id="rId10"/>
    <p:sldId id="470" r:id="rId11"/>
    <p:sldId id="468" r:id="rId12"/>
    <p:sldId id="469" r:id="rId13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75" autoAdjust="0"/>
    <p:restoredTop sz="96327" autoAdjust="0"/>
  </p:normalViewPr>
  <p:slideViewPr>
    <p:cSldViewPr snapToGrid="0">
      <p:cViewPr varScale="1">
        <p:scale>
          <a:sx n="91" d="100"/>
          <a:sy n="91" d="100"/>
        </p:scale>
        <p:origin x="224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13/3/2023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13/3/2023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13/3/2023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42280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13/3/2023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13/3/2023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13/3/2023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13/3/2023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13/3/2023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788DE7-0806-B5C4-0E73-F91A6B4D7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SCI 2103/7103 Algorithm Design  Data &amp; Data Structure</a:t>
            </a:r>
            <a:endParaRPr lang="en-US" dirty="0"/>
          </a:p>
          <a:p>
            <a:r>
              <a:rPr lang="en-AU" sz="3200" dirty="0"/>
              <a:t>e 1 - Course Profile and Assessment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3352F2-BD7C-14FD-E34B-983ED5E0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3200" dirty="0">
                <a:solidFill>
                  <a:schemeClr val="bg1"/>
                </a:solidFill>
              </a:rPr>
              <a:t>COMP SCI 2103/7103 Algorithm Design &amp; Data Structure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2BD08F-0995-C7A8-2016-06CF70D4857C}"/>
              </a:ext>
            </a:extLst>
          </p:cNvPr>
          <p:cNvSpPr txBox="1">
            <a:spLocks/>
          </p:cNvSpPr>
          <p:nvPr/>
        </p:nvSpPr>
        <p:spPr>
          <a:xfrm>
            <a:off x="814800" y="7083601"/>
            <a:ext cx="7203282" cy="1260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Lecture 7– Cost and Benefits of Recursion.  More recursion practice and pitfalls to avoid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C807-BE30-885C-D0C9-206138A2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a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C67B4-EA68-922A-0940-9B538849E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812" y="2781301"/>
            <a:ext cx="14220000" cy="4674299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(a, b) {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if (b == 0)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return a;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(b, a % b);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cs typeface="Courier New" panose="02070309020205020404" pitchFamily="49" charset="0"/>
              </a:rPr>
              <a:t>Let’s trace through what happens with this function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(24,45)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439EDA-786D-2164-4A54-17CC6979406F}"/>
              </a:ext>
            </a:extLst>
          </p:cNvPr>
          <p:cNvSpPr txBox="1"/>
          <p:nvPr/>
        </p:nvSpPr>
        <p:spPr>
          <a:xfrm>
            <a:off x="7821637" y="3924885"/>
            <a:ext cx="6019597" cy="971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Recursion approaches base case – </a:t>
            </a:r>
          </a:p>
          <a:p>
            <a:r>
              <a:rPr lang="en-US" dirty="0"/>
              <a:t>a % b will be closer to 0 than b</a:t>
            </a:r>
          </a:p>
        </p:txBody>
      </p:sp>
    </p:spTree>
    <p:extLst>
      <p:ext uri="{BB962C8B-B14F-4D97-AF65-F5344CB8AC3E}">
        <p14:creationId xmlns:p14="http://schemas.microsoft.com/office/powerpoint/2010/main" val="242715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6F73-809D-71FB-C2AB-3D7FAF56D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F6C7-066E-4035-8F53-AE6E6D5B7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Function variables are local to each function call and are deleted when the function returns.  They are NOT shared.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Correctly implemented recursion does NOT depend on </a:t>
            </a:r>
          </a:p>
          <a:p>
            <a:pPr marL="889200" lvl="2" indent="-457200"/>
            <a:r>
              <a:rPr lang="en-US" dirty="0"/>
              <a:t>Static variables</a:t>
            </a:r>
          </a:p>
          <a:p>
            <a:pPr marL="889200" lvl="2" indent="-457200"/>
            <a:r>
              <a:rPr lang="en-US" dirty="0"/>
              <a:t>Global variables</a:t>
            </a:r>
          </a:p>
        </p:txBody>
      </p:sp>
    </p:spTree>
    <p:extLst>
      <p:ext uri="{BB962C8B-B14F-4D97-AF65-F5344CB8AC3E}">
        <p14:creationId xmlns:p14="http://schemas.microsoft.com/office/powerpoint/2010/main" val="1953671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BA0B-AB5D-FAA3-379A-35A23528E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these common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1BD20-2043-D874-855D-A618A29FF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415541"/>
            <a:ext cx="14220000" cy="4674299"/>
          </a:xfrm>
        </p:spPr>
        <p:txBody>
          <a:bodyPr/>
          <a:lstStyle/>
          <a:p>
            <a:r>
              <a:rPr lang="en-US" dirty="0"/>
              <a:t>What will sum(4) return?  Submit answer to Echo</a:t>
            </a:r>
          </a:p>
          <a:p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int sum(n) {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int x = 0;</a:t>
            </a:r>
          </a:p>
          <a:p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// base case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if (n&lt;1)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	return 0;</a:t>
            </a:r>
          </a:p>
          <a:p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// recursive case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x++;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return x + sum(n-1);</a:t>
            </a:r>
            <a:b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62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916BE-7A5C-AE48-4B9F-7D8A101F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Cost and Benefits of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2358E-DB34-7DA3-2159-48C217F99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0" dirty="0"/>
              <a:t>+ Can clearly match the problem making it easier to solve and/or read solution.</a:t>
            </a:r>
          </a:p>
          <a:p>
            <a:pPr marL="457200" indent="-457200">
              <a:buFontTx/>
              <a:buChar char="-"/>
            </a:pPr>
            <a:r>
              <a:rPr lang="en-US" b="0" dirty="0"/>
              <a:t>Must store more information on the stack</a:t>
            </a:r>
          </a:p>
          <a:p>
            <a:pPr marL="457200" indent="-457200">
              <a:buFontTx/>
              <a:buChar char="-"/>
            </a:pPr>
            <a:endParaRPr lang="en-US" b="0" dirty="0"/>
          </a:p>
          <a:p>
            <a:pPr>
              <a:buNone/>
            </a:pPr>
            <a:r>
              <a:rPr lang="en-US" b="0" dirty="0"/>
              <a:t>Let’s compare the memory used for a recursive vs an iterative version of sum(n) that sums the integers from 1 to n.</a:t>
            </a:r>
          </a:p>
        </p:txBody>
      </p:sp>
    </p:spTree>
    <p:extLst>
      <p:ext uri="{BB962C8B-B14F-4D97-AF65-F5344CB8AC3E}">
        <p14:creationId xmlns:p14="http://schemas.microsoft.com/office/powerpoint/2010/main" val="1424640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4ED6-3844-0220-8D8B-31A03350D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‘small’ cost to pay?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F8FD0-F514-0D63-7F1E-1F64ADA2B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Let’s write a recursive program to calculate Fibonacci numbers</a:t>
            </a:r>
          </a:p>
          <a:p>
            <a:r>
              <a:rPr lang="en-US" b="0" dirty="0"/>
              <a:t>fib(0) = 0</a:t>
            </a:r>
          </a:p>
          <a:p>
            <a:r>
              <a:rPr lang="en-US" b="0" dirty="0"/>
              <a:t>fib(1) = 1</a:t>
            </a:r>
          </a:p>
          <a:p>
            <a:r>
              <a:rPr lang="en-US" b="0" dirty="0"/>
              <a:t>fib(n) = fib(n-1) + fib(n-2)</a:t>
            </a:r>
          </a:p>
          <a:p>
            <a:endParaRPr lang="en-US" b="0" dirty="0"/>
          </a:p>
          <a:p>
            <a:r>
              <a:rPr lang="en-US" b="0" dirty="0"/>
              <a:t>How long does it take to run fib(10)? fib(50)? fib(100)?</a:t>
            </a:r>
          </a:p>
          <a:p>
            <a:r>
              <a:rPr lang="en-US" b="0" dirty="0"/>
              <a:t>Let’s look at what happens when we calculate fib(10).  Can you think of how we might reduce the computation that needs to be done?</a:t>
            </a:r>
          </a:p>
        </p:txBody>
      </p:sp>
    </p:spTree>
    <p:extLst>
      <p:ext uri="{BB962C8B-B14F-4D97-AF65-F5344CB8AC3E}">
        <p14:creationId xmlns:p14="http://schemas.microsoft.com/office/powerpoint/2010/main" val="2287187406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685</TotalTime>
  <Words>349</Words>
  <Application>Microsoft Macintosh PowerPoint</Application>
  <PresentationFormat>Custom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White Master</vt:lpstr>
      <vt:lpstr>Blue Master</vt:lpstr>
      <vt:lpstr>Cover Master</vt:lpstr>
      <vt:lpstr>Content Master Blue</vt:lpstr>
      <vt:lpstr>COMP SCI 2103/7103 Algorithm Design &amp; Data Structure</vt:lpstr>
      <vt:lpstr>Tracing a recursion</vt:lpstr>
      <vt:lpstr>Pitfalls</vt:lpstr>
      <vt:lpstr>Fix these common errors</vt:lpstr>
      <vt:lpstr>The Cost and Benefits of Recursion</vt:lpstr>
      <vt:lpstr>A ‘small’ cost to pay?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SCI 2103/7103 Algorithm Design &amp; Data Structure</dc:title>
  <dc:creator>Cheryl Pope</dc:creator>
  <cp:lastModifiedBy>Cheryl Pope</cp:lastModifiedBy>
  <cp:revision>2</cp:revision>
  <dcterms:created xsi:type="dcterms:W3CDTF">2023-03-13T08:41:21Z</dcterms:created>
  <dcterms:modified xsi:type="dcterms:W3CDTF">2023-03-13T20:06:22Z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